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316" r:id="rId14"/>
    <p:sldId id="276" r:id="rId15"/>
    <p:sldId id="317" r:id="rId16"/>
    <p:sldId id="287" r:id="rId17"/>
    <p:sldId id="310" r:id="rId18"/>
    <p:sldId id="278" r:id="rId19"/>
    <p:sldId id="311" r:id="rId20"/>
    <p:sldId id="292" r:id="rId21"/>
    <p:sldId id="283" r:id="rId22"/>
    <p:sldId id="285" r:id="rId23"/>
    <p:sldId id="312" r:id="rId24"/>
    <p:sldId id="313" r:id="rId25"/>
    <p:sldId id="293" r:id="rId26"/>
    <p:sldId id="296" r:id="rId27"/>
    <p:sldId id="302" r:id="rId28"/>
    <p:sldId id="297" r:id="rId29"/>
    <p:sldId id="282" r:id="rId30"/>
    <p:sldId id="294" r:id="rId31"/>
    <p:sldId id="303" r:id="rId32"/>
    <p:sldId id="301" r:id="rId33"/>
    <p:sldId id="314" r:id="rId34"/>
    <p:sldId id="284" r:id="rId35"/>
    <p:sldId id="266" r:id="rId36"/>
    <p:sldId id="298" r:id="rId37"/>
    <p:sldId id="299" r:id="rId38"/>
    <p:sldId id="279" r:id="rId39"/>
    <p:sldId id="315" r:id="rId40"/>
    <p:sldId id="280" r:id="rId41"/>
    <p:sldId id="295" r:id="rId42"/>
    <p:sldId id="288" r:id="rId43"/>
    <p:sldId id="307" r:id="rId44"/>
    <p:sldId id="289" r:id="rId45"/>
  </p:sldIdLst>
  <p:sldSz cx="9144000" cy="5143500" type="screen16x9"/>
  <p:notesSz cx="6858000" cy="9144000"/>
  <p:embeddedFontLst>
    <p:embeddedFont>
      <p:font typeface="Oswald" pitchFamily="2" charset="77"/>
      <p:regular r:id="rId47"/>
      <p:bold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7"/>
    <p:restoredTop sz="79198"/>
  </p:normalViewPr>
  <p:slideViewPr>
    <p:cSldViewPr snapToGrid="0">
      <p:cViewPr varScale="1">
        <p:scale>
          <a:sx n="119" d="100"/>
          <a:sy n="119" d="100"/>
        </p:scale>
        <p:origin x="864"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283531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9965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customXml" Target="../ink/ink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7.png"/><Relationship Id="rId21" Type="http://schemas.openxmlformats.org/officeDocument/2006/relationships/image" Target="../media/image53.png"/><Relationship Id="rId34" Type="http://schemas.openxmlformats.org/officeDocument/2006/relationships/image" Target="../media/image66.svg"/><Relationship Id="rId7" Type="http://schemas.openxmlformats.org/officeDocument/2006/relationships/image" Target="../media/image41.png"/><Relationship Id="rId12" Type="http://schemas.openxmlformats.org/officeDocument/2006/relationships/image" Target="../media/image36.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7.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35.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39.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4.sv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2.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387669"/>
            <a:ext cx="4872449" cy="3339281"/>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228566"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888193266"/>
              </p:ext>
            </p:extLst>
          </p:nvPr>
        </p:nvGraphicFramePr>
        <p:xfrm>
          <a:off x="5314424"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Fulfillment </a:t>
            </a:r>
            <a:r>
              <a:rPr lang="de" dirty="0" err="1">
                <a:latin typeface="Oswald"/>
                <a:ea typeface="Oswald"/>
                <a:cs typeface="Oswald"/>
                <a:sym typeface="Oswald"/>
              </a:rPr>
              <a:t>Strategy</a:t>
            </a:r>
            <a:r>
              <a:rPr lang="de" dirty="0">
                <a:latin typeface="Oswald"/>
                <a:ea typeface="Oswald"/>
                <a:cs typeface="Oswald"/>
                <a:sym typeface="Oswald"/>
              </a:rPr>
              <a:t> und </a:t>
            </a:r>
            <a:br>
              <a:rPr lang="de" dirty="0">
                <a:latin typeface="Oswald"/>
                <a:ea typeface="Oswald"/>
                <a:cs typeface="Oswald"/>
                <a:sym typeface="Oswald"/>
              </a:rPr>
            </a:br>
            <a:r>
              <a:rPr lang="de" dirty="0">
                <a:latin typeface="Oswald"/>
                <a:ea typeface="Oswald"/>
                <a:cs typeface="Oswald"/>
                <a:sym typeface="Oswald"/>
              </a:rPr>
              <a:t>Custom Rate </a:t>
            </a:r>
            <a:r>
              <a:rPr lang="de" dirty="0" err="1">
                <a:latin typeface="Oswald"/>
                <a:ea typeface="Oswald"/>
                <a:cs typeface="Oswald"/>
                <a:sym typeface="Oswald"/>
              </a:rPr>
              <a:t>Shipment</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3"/>
          <a:stretch>
            <a:fillRect/>
          </a:stretch>
        </p:blipFill>
        <p:spPr>
          <a:xfrm>
            <a:off x="5949730" y="1685230"/>
            <a:ext cx="2356406" cy="1453627"/>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4"/>
          <a:stretch>
            <a:fillRect/>
          </a:stretch>
        </p:blipFill>
        <p:spPr>
          <a:xfrm>
            <a:off x="334250" y="1685230"/>
            <a:ext cx="5133010" cy="3166468"/>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Aufträge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4" name="Oval 33">
            <a:extLst>
              <a:ext uri="{FF2B5EF4-FFF2-40B4-BE49-F238E27FC236}">
                <a16:creationId xmlns:a16="http://schemas.microsoft.com/office/drawing/2014/main" id="{AFCD0328-FD24-F442-B534-F207963325A6}"/>
              </a:ext>
            </a:extLst>
          </p:cNvPr>
          <p:cNvSpPr/>
          <p:nvPr/>
        </p:nvSpPr>
        <p:spPr>
          <a:xfrm>
            <a:off x="7046537" y="4503818"/>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35" name="Oval 34">
            <a:extLst>
              <a:ext uri="{FF2B5EF4-FFF2-40B4-BE49-F238E27FC236}">
                <a16:creationId xmlns:a16="http://schemas.microsoft.com/office/drawing/2014/main" id="{A05E25CD-7C9B-2847-AC91-6FFB21C81401}"/>
              </a:ext>
            </a:extLst>
          </p:cNvPr>
          <p:cNvSpPr/>
          <p:nvPr/>
        </p:nvSpPr>
        <p:spPr>
          <a:xfrm>
            <a:off x="6947767" y="3798948"/>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36" name="Oval 35">
            <a:extLst>
              <a:ext uri="{FF2B5EF4-FFF2-40B4-BE49-F238E27FC236}">
                <a16:creationId xmlns:a16="http://schemas.microsoft.com/office/drawing/2014/main" id="{6C1DBC0E-90FB-7E4E-B3B9-BDB0D973D1BD}"/>
              </a:ext>
            </a:extLst>
          </p:cNvPr>
          <p:cNvSpPr/>
          <p:nvPr/>
        </p:nvSpPr>
        <p:spPr>
          <a:xfrm>
            <a:off x="6784237" y="2773525"/>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37" name="Textfeld 36">
            <a:extLst>
              <a:ext uri="{FF2B5EF4-FFF2-40B4-BE49-F238E27FC236}">
                <a16:creationId xmlns:a16="http://schemas.microsoft.com/office/drawing/2014/main" id="{8F76531C-2232-AD48-B101-721CFDEE28B8}"/>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38" name="Textfeld 37">
            <a:extLst>
              <a:ext uri="{FF2B5EF4-FFF2-40B4-BE49-F238E27FC236}">
                <a16:creationId xmlns:a16="http://schemas.microsoft.com/office/drawing/2014/main" id="{0827894F-0E6C-D54C-A5FC-DD614F241BBC}"/>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39" name="Textfeld 38">
            <a:extLst>
              <a:ext uri="{FF2B5EF4-FFF2-40B4-BE49-F238E27FC236}">
                <a16:creationId xmlns:a16="http://schemas.microsoft.com/office/drawing/2014/main" id="{E3E6F382-A15B-D748-841B-20E09EA02422}"/>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40" name="Textfeld 39">
            <a:extLst>
              <a:ext uri="{FF2B5EF4-FFF2-40B4-BE49-F238E27FC236}">
                <a16:creationId xmlns:a16="http://schemas.microsoft.com/office/drawing/2014/main" id="{866D5708-6946-4541-ACA5-7AE3D6DEB7E4}"/>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41" name="Textfeld 40">
            <a:extLst>
              <a:ext uri="{FF2B5EF4-FFF2-40B4-BE49-F238E27FC236}">
                <a16:creationId xmlns:a16="http://schemas.microsoft.com/office/drawing/2014/main" id="{3734C8ED-B149-0642-9DBF-B332FB003F9C}"/>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42" name="Gerade Verbindung 41">
            <a:extLst>
              <a:ext uri="{FF2B5EF4-FFF2-40B4-BE49-F238E27FC236}">
                <a16:creationId xmlns:a16="http://schemas.microsoft.com/office/drawing/2014/main" id="{9116D603-4014-0749-B43E-24315B6052DA}"/>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F4A3244-42FA-BB40-8FAB-A62BD8F0BB6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FCF20795-8EF9-8E44-BC42-AEDFDE6CCCC3}"/>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8F79739E-464F-8F44-9C55-F658C1C2B82B}"/>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Google Shape;115;p15">
            <a:extLst>
              <a:ext uri="{FF2B5EF4-FFF2-40B4-BE49-F238E27FC236}">
                <a16:creationId xmlns:a16="http://schemas.microsoft.com/office/drawing/2014/main" id="{CAC930F6-55F0-CF45-BC5D-2EEF79EF2971}"/>
              </a:ext>
            </a:extLst>
          </p:cNvPr>
          <p:cNvSpPr/>
          <p:nvPr/>
        </p:nvSpPr>
        <p:spPr>
          <a:xfrm>
            <a:off x="6768323" y="1607709"/>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13254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3"/>
          <a:stretch>
            <a:fillRect/>
          </a:stretch>
        </p:blipFill>
        <p:spPr>
          <a:xfrm>
            <a:off x="5547930" y="1801913"/>
            <a:ext cx="3284303" cy="1737094"/>
          </a:xfrm>
          <a:prstGeom prst="rect">
            <a:avLst/>
          </a:prstGeom>
        </p:spPr>
      </p:pic>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3976360829"/>
              </p:ext>
            </p:extLst>
          </p:nvPr>
        </p:nvGraphicFramePr>
        <p:xfrm>
          <a:off x="484356" y="1341957"/>
          <a:ext cx="2668570" cy="3362960"/>
        </p:xfrm>
        <a:graphic>
          <a:graphicData uri="http://schemas.openxmlformats.org/drawingml/2006/table">
            <a:tbl>
              <a:tblPr firstRow="1" bandRow="1">
                <a:tableStyleId>{5C22544A-7EE6-4342-B048-85BDC9FD1C3A}</a:tableStyleId>
              </a:tblPr>
              <a:tblGrid>
                <a:gridCol w="1275634">
                  <a:extLst>
                    <a:ext uri="{9D8B030D-6E8A-4147-A177-3AD203B41FA5}">
                      <a16:colId xmlns:a16="http://schemas.microsoft.com/office/drawing/2014/main" val="2062269353"/>
                    </a:ext>
                  </a:extLst>
                </a:gridCol>
                <a:gridCol w="139293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r>
                        <a:rPr lang="de-DE" sz="1400" dirty="0"/>
                        <a:t>(in €)</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dirty="0"/>
                        <a:t>64,76</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3365515" y="4155482"/>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2E640DA-4558-3F48-A234-DFDD7A7DC0B9}"/>
              </a:ext>
            </a:extLst>
          </p:cNvPr>
          <p:cNvSpPr txBox="1"/>
          <p:nvPr/>
        </p:nvSpPr>
        <p:spPr>
          <a:xfrm>
            <a:off x="5819887" y="1255241"/>
            <a:ext cx="2248348" cy="523220"/>
          </a:xfrm>
          <a:prstGeom prst="rect">
            <a:avLst/>
          </a:prstGeom>
          <a:noFill/>
        </p:spPr>
        <p:txBody>
          <a:bodyPr wrap="square" rtlCol="0">
            <a:spAutoFit/>
          </a:bodyPr>
          <a:lstStyle/>
          <a:p>
            <a:r>
              <a:rPr lang="de-DE" dirty="0"/>
              <a:t>Zweite </a:t>
            </a:r>
            <a:r>
              <a:rPr lang="de-DE" dirty="0" err="1"/>
              <a:t>dataframe</a:t>
            </a:r>
            <a:r>
              <a:rPr lang="de-DE" dirty="0"/>
              <a:t> noch abtippen</a:t>
            </a:r>
          </a:p>
        </p:txBody>
      </p:sp>
    </p:spTree>
    <p:extLst>
      <p:ext uri="{BB962C8B-B14F-4D97-AF65-F5344CB8AC3E}">
        <p14:creationId xmlns:p14="http://schemas.microsoft.com/office/powerpoint/2010/main" val="55108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1237849" y="910030"/>
            <a:ext cx="7774176" cy="4111823"/>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4142876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649738" y="845640"/>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rotWithShape="1">
          <a:blip r:embed="rId3"/>
          <a:srcRect t="2063"/>
          <a:stretch/>
        </p:blipFill>
        <p:spPr>
          <a:xfrm>
            <a:off x="638351" y="836174"/>
            <a:ext cx="7492339" cy="4207585"/>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2569</Words>
  <Application>Microsoft Macintosh PowerPoint</Application>
  <PresentationFormat>Bildschirmpräsentation (16:9)</PresentationFormat>
  <Paragraphs>553</Paragraphs>
  <Slides>44</Slides>
  <Notes>43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44</vt:i4>
      </vt:variant>
    </vt:vector>
  </HeadingPairs>
  <TitlesOfParts>
    <vt:vector size="48"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Aufträge</vt:lpstr>
      <vt:lpstr>Kennzahlen und Reporting: Auftragslage</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203</cp:revision>
  <dcterms:modified xsi:type="dcterms:W3CDTF">2021-02-16T18:30:43Z</dcterms:modified>
</cp:coreProperties>
</file>